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45" r:id="rId4"/>
    <p:sldId id="35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14-4-2018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52 en 53.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De stof voor vandaag is 50 </a:t>
            </a:r>
            <a:r>
              <a:rPr lang="nl-NL" sz="2500" dirty="0" err="1" smtClean="0"/>
              <a:t>tm</a:t>
            </a:r>
            <a:r>
              <a:rPr lang="nl-NL" sz="2500" dirty="0" smtClean="0"/>
              <a:t> 53</a:t>
            </a:r>
          </a:p>
          <a:p>
            <a:r>
              <a:rPr lang="nl-NL" sz="2500" dirty="0" smtClean="0"/>
              <a:t>Hierna ben je klaar voor vandaag.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50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2355"/>
          <a:stretch/>
        </p:blipFill>
        <p:spPr>
          <a:xfrm>
            <a:off x="0" y="-1"/>
            <a:ext cx="12192000" cy="20694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7803"/>
          <a:stretch/>
        </p:blipFill>
        <p:spPr>
          <a:xfrm>
            <a:off x="0" y="-1"/>
            <a:ext cx="12192000" cy="25146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05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5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2161" b="68564"/>
          <a:stretch/>
        </p:blipFill>
        <p:spPr>
          <a:xfrm>
            <a:off x="-86978" y="0"/>
            <a:ext cx="5874168" cy="16723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017"/>
          <a:stretch/>
        </p:blipFill>
        <p:spPr>
          <a:xfrm>
            <a:off x="-86979" y="-1"/>
            <a:ext cx="12278979" cy="164832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0422"/>
          <a:stretch/>
        </p:blipFill>
        <p:spPr>
          <a:xfrm>
            <a:off x="-86979" y="-1"/>
            <a:ext cx="12278979" cy="21055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472"/>
          <a:stretch/>
        </p:blipFill>
        <p:spPr>
          <a:xfrm>
            <a:off x="-86979" y="-1"/>
            <a:ext cx="12278979" cy="263491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3008"/>
          <a:stretch/>
        </p:blipFill>
        <p:spPr>
          <a:xfrm>
            <a:off x="-86979" y="-1"/>
            <a:ext cx="12278979" cy="303195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0569"/>
          <a:stretch/>
        </p:blipFill>
        <p:spPr>
          <a:xfrm>
            <a:off x="-86979" y="0"/>
            <a:ext cx="12278979" cy="369369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3333"/>
          <a:stretch/>
        </p:blipFill>
        <p:spPr>
          <a:xfrm>
            <a:off x="-86979" y="0"/>
            <a:ext cx="12278979" cy="40787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3608"/>
          <a:stretch/>
        </p:blipFill>
        <p:spPr>
          <a:xfrm>
            <a:off x="-86979" y="0"/>
            <a:ext cx="12278979" cy="459606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979" y="-1"/>
            <a:ext cx="12278979" cy="531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9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Startopdracht: opgave 54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minuten de tijd.</a:t>
            </a:r>
          </a:p>
          <a:p>
            <a:r>
              <a:rPr lang="nl-NL" sz="2500" dirty="0" smtClean="0"/>
              <a:t>Stof voor vandaag is t/m 58 (alles wat niet afkomt wordt huiswerk).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310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756"/>
          <a:stretch/>
        </p:blipFill>
        <p:spPr>
          <a:xfrm>
            <a:off x="0" y="1"/>
            <a:ext cx="12284242" cy="1552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84242" cy="237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16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periodetoerekeningsstelsel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347537"/>
            <a:ext cx="8720549" cy="4693825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Onderscheid gemaakt tussen baten/lasten en ontvangsten/uitgaven.</a:t>
            </a:r>
          </a:p>
          <a:p>
            <a:r>
              <a:rPr lang="nl-NL" sz="2500" dirty="0" smtClean="0"/>
              <a:t>Vaak hebben deze een verband.</a:t>
            </a:r>
          </a:p>
          <a:p>
            <a:r>
              <a:rPr lang="nl-NL" sz="2500" dirty="0" smtClean="0"/>
              <a:t>Baten (contributie) leiden tot ontvangsten (ontvangen contributie)</a:t>
            </a:r>
          </a:p>
          <a:p>
            <a:r>
              <a:rPr lang="nl-NL" sz="2500" dirty="0" smtClean="0"/>
              <a:t>Lasten (huur) leiden tot uitgaven (betaalde huur)</a:t>
            </a:r>
          </a:p>
          <a:p>
            <a:r>
              <a:rPr lang="nl-NL" sz="2500" dirty="0" smtClean="0"/>
              <a:t>Wanneer wordt het vervelend: als deze niet precies op elkaar aansluiten (500 huur, waarvan 400 betaald).</a:t>
            </a:r>
          </a:p>
          <a:p>
            <a:r>
              <a:rPr lang="nl-NL" sz="2500" dirty="0" smtClean="0"/>
              <a:t>Soms is er ook geen verband.</a:t>
            </a:r>
          </a:p>
          <a:p>
            <a:r>
              <a:rPr lang="nl-NL" sz="2500" dirty="0" smtClean="0"/>
              <a:t>Afschrijving (lasten) </a:t>
            </a:r>
            <a:r>
              <a:rPr lang="nl-NL" sz="2500" dirty="0" smtClean="0">
                <a:sym typeface="Wingdings" panose="05000000000000000000" pitchFamily="2" charset="2"/>
              </a:rPr>
              <a:t> nooit uitgaven.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Aflossing (uitgaven)  nooit lasten.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4185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55 en 56.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Stof voor vandaag is t/m 58 (alles wat niet afkomt wordt huiswerk).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00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-1" r="60556" b="74929"/>
          <a:stretch/>
        </p:blipFill>
        <p:spPr>
          <a:xfrm>
            <a:off x="0" y="49213"/>
            <a:ext cx="3753854" cy="17073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052"/>
          <a:stretch/>
        </p:blipFill>
        <p:spPr>
          <a:xfrm>
            <a:off x="-1" y="49212"/>
            <a:ext cx="9516979" cy="135848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2455"/>
          <a:stretch/>
        </p:blipFill>
        <p:spPr>
          <a:xfrm>
            <a:off x="-1" y="49212"/>
            <a:ext cx="9516979" cy="18758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795"/>
          <a:stretch/>
        </p:blipFill>
        <p:spPr>
          <a:xfrm>
            <a:off x="-1" y="49212"/>
            <a:ext cx="9516979" cy="26699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4081"/>
          <a:stretch/>
        </p:blipFill>
        <p:spPr>
          <a:xfrm>
            <a:off x="-1" y="49212"/>
            <a:ext cx="9516979" cy="31271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9171"/>
          <a:stretch/>
        </p:blipFill>
        <p:spPr>
          <a:xfrm>
            <a:off x="-1" y="49212"/>
            <a:ext cx="9516979" cy="482357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4224"/>
          <a:stretch/>
        </p:blipFill>
        <p:spPr>
          <a:xfrm>
            <a:off x="-1" y="49213"/>
            <a:ext cx="9516979" cy="516046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0338"/>
          <a:stretch/>
        </p:blipFill>
        <p:spPr>
          <a:xfrm>
            <a:off x="-1" y="49213"/>
            <a:ext cx="9516979" cy="542515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5214"/>
          <a:stretch/>
        </p:blipFill>
        <p:spPr>
          <a:xfrm>
            <a:off x="-1" y="49213"/>
            <a:ext cx="9516979" cy="577407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9914"/>
          <a:stretch/>
        </p:blipFill>
        <p:spPr>
          <a:xfrm>
            <a:off x="-1" y="49213"/>
            <a:ext cx="9516979" cy="613502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6734"/>
          <a:stretch/>
        </p:blipFill>
        <p:spPr>
          <a:xfrm>
            <a:off x="-1" y="49213"/>
            <a:ext cx="9516979" cy="635158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9212"/>
            <a:ext cx="9516979" cy="681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7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Periodetoerekeningsstelsel en de 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Kasstelsel </a:t>
            </a:r>
            <a:r>
              <a:rPr lang="nl-NL" sz="2500" dirty="0" smtClean="0">
                <a:sym typeface="Wingdings" panose="05000000000000000000" pitchFamily="2" charset="2"/>
              </a:rPr>
              <a:t> ontvangsten uitgaven  alleen ontvangsten uitgaven veranderen de balans.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Periodetoerekeningsstelsel  ontvangsten uitgaven en baten lasten  zowel ontvangsten als uitgaven als baten lasten veranderen de 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775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57.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Stof voor vandaag is t/m 58 (alles wat niet afkomt wordt huiswerk).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178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periodetoerekeningsstelsel. (50 </a:t>
            </a:r>
            <a:r>
              <a:rPr lang="nl-NL" sz="2500" dirty="0" err="1" smtClean="0"/>
              <a:t>tm</a:t>
            </a:r>
            <a:r>
              <a:rPr lang="nl-NL" sz="2500" dirty="0" smtClean="0"/>
              <a:t> 53)</a:t>
            </a:r>
          </a:p>
          <a:p>
            <a:r>
              <a:rPr lang="nl-NL" sz="2500" dirty="0" smtClean="0"/>
              <a:t>Les 2: periodetoerekeningsstelsel en de balans (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58)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2237" b="64704"/>
          <a:stretch/>
        </p:blipFill>
        <p:spPr>
          <a:xfrm>
            <a:off x="0" y="0"/>
            <a:ext cx="5823284" cy="2310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800"/>
          <a:stretch/>
        </p:blipFill>
        <p:spPr>
          <a:xfrm>
            <a:off x="0" y="0"/>
            <a:ext cx="12192000" cy="28274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998"/>
          <a:stretch/>
        </p:blipFill>
        <p:spPr>
          <a:xfrm>
            <a:off x="0" y="0"/>
            <a:ext cx="12192000" cy="3272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-52303" t="-22427" r="52303" b="22427"/>
          <a:stretch/>
        </p:blipFill>
        <p:spPr>
          <a:xfrm>
            <a:off x="-6376737" y="-1467852"/>
            <a:ext cx="12192000" cy="65449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2489"/>
          <a:stretch/>
        </p:blipFill>
        <p:spPr>
          <a:xfrm>
            <a:off x="0" y="0"/>
            <a:ext cx="12192000" cy="507304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7321"/>
          <a:stretch/>
        </p:blipFill>
        <p:spPr>
          <a:xfrm>
            <a:off x="0" y="0"/>
            <a:ext cx="12192000" cy="541124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0240"/>
          <a:stretch/>
        </p:blipFill>
        <p:spPr>
          <a:xfrm>
            <a:off x="0" y="0"/>
            <a:ext cx="12192000" cy="587470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4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 ontstaat overlopende posten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53" y="1407695"/>
            <a:ext cx="9974179" cy="463366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Zichtbaar onderaan bladzijde 74, er ontstaan overlopende posten</a:t>
            </a:r>
          </a:p>
          <a:p>
            <a:r>
              <a:rPr lang="nl-NL" sz="2500" dirty="0" smtClean="0"/>
              <a:t>In dit geval: vooruit ontvangen contributie en te vorderen contributie.</a:t>
            </a:r>
          </a:p>
          <a:p>
            <a:r>
              <a:rPr lang="nl-NL" sz="2500" dirty="0" smtClean="0"/>
              <a:t>Restant van de les: opgave 58 maken, bespreken </a:t>
            </a:r>
            <a:r>
              <a:rPr lang="nl-NL" sz="2500" smtClean="0"/>
              <a:t>we begin volgende les na.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0359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347" y="84221"/>
            <a:ext cx="9141655" cy="1846179"/>
          </a:xfrm>
        </p:spPr>
        <p:txBody>
          <a:bodyPr/>
          <a:lstStyle/>
          <a:p>
            <a:r>
              <a:rPr lang="nl-NL" dirty="0" smtClean="0"/>
              <a:t>Hoofdstuk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649705"/>
            <a:ext cx="10419347" cy="5391657"/>
          </a:xfrm>
        </p:spPr>
        <p:txBody>
          <a:bodyPr>
            <a:noAutofit/>
          </a:bodyPr>
          <a:lstStyle/>
          <a:p>
            <a:r>
              <a:rPr lang="nl-NL" sz="2500" dirty="0" smtClean="0"/>
              <a:t>2 manieren van administreren (eigenlijk maar 1, maar ach we doen net alsof)</a:t>
            </a:r>
          </a:p>
          <a:p>
            <a:r>
              <a:rPr lang="nl-NL" sz="2500" dirty="0" smtClean="0"/>
              <a:t>Het kasstelsel: waar we tot nu toe mee hebben gewerkt</a:t>
            </a:r>
          </a:p>
          <a:p>
            <a:r>
              <a:rPr lang="nl-NL" sz="2500" dirty="0" smtClean="0"/>
              <a:t>Administratie op basis van ontvangsten en uitgaven: cq alles wat leidt tot een verandering van de liquide middelen.</a:t>
            </a:r>
          </a:p>
          <a:p>
            <a:r>
              <a:rPr lang="nl-NL" sz="2500" dirty="0" smtClean="0"/>
              <a:t>Voordeel: eenvoud.</a:t>
            </a:r>
          </a:p>
          <a:p>
            <a:r>
              <a:rPr lang="nl-NL" sz="2500" dirty="0" smtClean="0"/>
              <a:t>Voordeel: controle of ontvangsten en uitgaven worden gebruikt voor afgesproken doelen. Vergelijken ontvangsten-uitgaven met begroting ontvangsten-uitgaven.</a:t>
            </a:r>
          </a:p>
          <a:p>
            <a:r>
              <a:rPr lang="nl-NL" sz="2500" dirty="0" smtClean="0"/>
              <a:t>Nadeel: kosten die niet leiden tot uitgaven worden niet geadministreerd. (cq, kasstelsel niet handig voor beoordelen vermogenspositie).</a:t>
            </a:r>
          </a:p>
          <a:p>
            <a:r>
              <a:rPr lang="nl-NL" sz="2500" dirty="0" smtClean="0"/>
              <a:t>Bekendste voorbeeld?</a:t>
            </a:r>
          </a:p>
          <a:p>
            <a:r>
              <a:rPr lang="nl-NL" sz="2500" dirty="0" smtClean="0"/>
              <a:t>Afschrijving.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31295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Kasstelsel: wanneer onhandig/gebrekkig.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756611"/>
            <a:ext cx="8888991" cy="4284751"/>
          </a:xfrm>
        </p:spPr>
        <p:txBody>
          <a:bodyPr>
            <a:noAutofit/>
          </a:bodyPr>
          <a:lstStyle/>
          <a:p>
            <a:r>
              <a:rPr lang="nl-NL" sz="2200" dirty="0" smtClean="0"/>
              <a:t>Als een organisatie (veel) vaste activa bezit.</a:t>
            </a:r>
          </a:p>
          <a:p>
            <a:r>
              <a:rPr lang="nl-NL" sz="2200" dirty="0" smtClean="0"/>
              <a:t>Tenslotte vaste activa </a:t>
            </a:r>
            <a:r>
              <a:rPr lang="nl-NL" sz="2200" dirty="0" smtClean="0">
                <a:sym typeface="Wingdings" panose="05000000000000000000" pitchFamily="2" charset="2"/>
              </a:rPr>
              <a:t> afschrijving  niet gedocumenteerd in kasstelsel.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Als er veel </a:t>
            </a:r>
            <a:r>
              <a:rPr lang="nl-NL" sz="2200" b="1" dirty="0" smtClean="0">
                <a:sym typeface="Wingdings" panose="05000000000000000000" pitchFamily="2" charset="2"/>
              </a:rPr>
              <a:t>overlopende posten </a:t>
            </a:r>
            <a:r>
              <a:rPr lang="nl-NL" sz="2200" dirty="0" smtClean="0">
                <a:sym typeface="Wingdings" panose="05000000000000000000" pitchFamily="2" charset="2"/>
              </a:rPr>
              <a:t>zijn:</a:t>
            </a:r>
          </a:p>
          <a:p>
            <a:r>
              <a:rPr lang="nl-NL" sz="2200" dirty="0" smtClean="0"/>
              <a:t>Vooruit betaalde bedragen. (bezit)	</a:t>
            </a:r>
            <a:r>
              <a:rPr lang="nl-NL" sz="2200" dirty="0" smtClean="0">
                <a:sym typeface="Wingdings" panose="05000000000000000000" pitchFamily="2" charset="2"/>
              </a:rPr>
              <a:t> toekomst leidt dit tot minder uitgaven (want gedeelte heb je al betaald).</a:t>
            </a:r>
            <a:endParaRPr lang="nl-NL" sz="2200" dirty="0" smtClean="0"/>
          </a:p>
          <a:p>
            <a:r>
              <a:rPr lang="nl-NL" sz="2200" dirty="0" smtClean="0"/>
              <a:t>Vooruit ontvangen bedragen. (schuld) </a:t>
            </a:r>
            <a:r>
              <a:rPr lang="nl-NL" sz="2200" dirty="0" smtClean="0">
                <a:sym typeface="Wingdings" panose="05000000000000000000" pitchFamily="2" charset="2"/>
              </a:rPr>
              <a:t> toekomst leidt dit tot minder ontvangsten (want gedeelte heb je al ontvangen).</a:t>
            </a:r>
            <a:endParaRPr lang="nl-NL" sz="2200" dirty="0" smtClean="0"/>
          </a:p>
          <a:p>
            <a:r>
              <a:rPr lang="nl-NL" sz="2200" dirty="0" smtClean="0"/>
              <a:t>Nog te ontvangen bedragen. (bezit) </a:t>
            </a:r>
            <a:r>
              <a:rPr lang="nl-NL" sz="2200" dirty="0" smtClean="0">
                <a:sym typeface="Wingdings" panose="05000000000000000000" pitchFamily="2" charset="2"/>
              </a:rPr>
              <a:t> toekomst leidt dit tot meer ontvangsten (want gedeelte moet je nog ontvangen).</a:t>
            </a:r>
            <a:endParaRPr lang="nl-NL" sz="2200" dirty="0" smtClean="0"/>
          </a:p>
          <a:p>
            <a:r>
              <a:rPr lang="nl-NL" sz="2200" dirty="0" smtClean="0"/>
              <a:t>Nog te betalen bedragen. (Schuld) </a:t>
            </a:r>
            <a:r>
              <a:rPr lang="nl-NL" sz="2200" dirty="0" smtClean="0">
                <a:sym typeface="Wingdings" panose="05000000000000000000" pitchFamily="2" charset="2"/>
              </a:rPr>
              <a:t> toekomst leidt dit tot meer uitgaven (want gedeelte moet je nog betalen).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01829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periodetoerekeningsstelsel.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kasstelsel was?</a:t>
            </a:r>
          </a:p>
          <a:p>
            <a:r>
              <a:rPr lang="nl-NL" sz="2500" dirty="0" smtClean="0"/>
              <a:t>Administratie op basis van ontvangsten/uitgaven.</a:t>
            </a:r>
          </a:p>
          <a:p>
            <a:r>
              <a:rPr lang="nl-NL" sz="2500" dirty="0" smtClean="0"/>
              <a:t>Het periodetoerekeningsstelsel is?</a:t>
            </a:r>
          </a:p>
          <a:p>
            <a:r>
              <a:rPr lang="nl-NL" sz="2500" dirty="0" smtClean="0"/>
              <a:t>Administratie op basis van ontvangsten/uitgaven en baten/lasten.</a:t>
            </a:r>
          </a:p>
          <a:p>
            <a:r>
              <a:rPr lang="nl-NL" sz="2500" dirty="0" smtClean="0"/>
              <a:t>Waarbij de baten/lasten worden toegerekend aan een de periode waar ze feitelijk betrekking op hebben ongeacht of dit heeft geleidt tot betaling.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8686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916" y="192505"/>
            <a:ext cx="8925086" cy="1737895"/>
          </a:xfrm>
        </p:spPr>
        <p:txBody>
          <a:bodyPr/>
          <a:lstStyle/>
          <a:p>
            <a:r>
              <a:rPr lang="nl-NL" dirty="0" smtClean="0"/>
              <a:t>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2663" y="782053"/>
            <a:ext cx="9021339" cy="5259309"/>
          </a:xfrm>
        </p:spPr>
        <p:txBody>
          <a:bodyPr>
            <a:noAutofit/>
          </a:bodyPr>
          <a:lstStyle/>
          <a:p>
            <a:r>
              <a:rPr lang="nl-NL" sz="2500" dirty="0" smtClean="0"/>
              <a:t>Op 31 december 2017 is Tijn vuurwerk aan het afsteken (als de man die hij is)</a:t>
            </a:r>
          </a:p>
          <a:p>
            <a:r>
              <a:rPr lang="nl-NL" sz="2500" dirty="0" smtClean="0"/>
              <a:t>Normaal mag dat vanaf 18:00, Tijn doet dit vanaf 13:00.</a:t>
            </a:r>
          </a:p>
          <a:p>
            <a:r>
              <a:rPr lang="nl-NL" sz="2500" dirty="0" smtClean="0"/>
              <a:t>Tijn komt een politieagent tegen die hem waarschuwt te stoppen met vuurwerk afsteken</a:t>
            </a:r>
          </a:p>
          <a:p>
            <a:r>
              <a:rPr lang="nl-NL" sz="2500" dirty="0" smtClean="0"/>
              <a:t>3 uur later komt hij dezelfde politieagent tegen, en krijgt hij een boete.</a:t>
            </a:r>
          </a:p>
          <a:p>
            <a:r>
              <a:rPr lang="nl-NL" sz="2500" dirty="0" smtClean="0"/>
              <a:t>Deze boete betaald Tijn 3 weken later wanneer deze in de post binnenkomt.</a:t>
            </a:r>
          </a:p>
          <a:p>
            <a:endParaRPr lang="nl-NL" sz="2500" dirty="0"/>
          </a:p>
          <a:p>
            <a:r>
              <a:rPr lang="nl-NL" sz="2500" dirty="0" smtClean="0"/>
              <a:t>De boete = lasten/kosten</a:t>
            </a:r>
          </a:p>
          <a:p>
            <a:r>
              <a:rPr lang="nl-NL" sz="2500" dirty="0" smtClean="0"/>
              <a:t>Deze boete = lasten/kosten voor 2017</a:t>
            </a:r>
          </a:p>
          <a:p>
            <a:r>
              <a:rPr lang="nl-NL" sz="2500" dirty="0" smtClean="0"/>
              <a:t>Ook al vind de betaling pas in 2018 plaats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66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50 en 51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05" y="2150646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De stof voor vandaag is 50 </a:t>
            </a:r>
            <a:r>
              <a:rPr lang="nl-NL" sz="2500" dirty="0" err="1" smtClean="0"/>
              <a:t>tm</a:t>
            </a:r>
            <a:r>
              <a:rPr lang="nl-NL" sz="2500" dirty="0" smtClean="0"/>
              <a:t> 53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704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085"/>
          <a:stretch/>
        </p:blipFill>
        <p:spPr>
          <a:xfrm>
            <a:off x="0" y="0"/>
            <a:ext cx="7796463" cy="613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7414"/>
          <a:stretch/>
        </p:blipFill>
        <p:spPr>
          <a:xfrm>
            <a:off x="0" y="0"/>
            <a:ext cx="7796463" cy="8662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2869"/>
          <a:stretch/>
        </p:blipFill>
        <p:spPr>
          <a:xfrm>
            <a:off x="0" y="0"/>
            <a:ext cx="7796463" cy="11790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7450"/>
          <a:stretch/>
        </p:blipFill>
        <p:spPr>
          <a:xfrm>
            <a:off x="0" y="0"/>
            <a:ext cx="7796463" cy="15520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0354"/>
          <a:stretch/>
        </p:blipFill>
        <p:spPr>
          <a:xfrm>
            <a:off x="0" y="0"/>
            <a:ext cx="7796463" cy="34169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5110"/>
          <a:stretch/>
        </p:blipFill>
        <p:spPr>
          <a:xfrm>
            <a:off x="0" y="0"/>
            <a:ext cx="7796463" cy="37779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1439"/>
          <a:stretch/>
        </p:blipFill>
        <p:spPr>
          <a:xfrm>
            <a:off x="0" y="0"/>
            <a:ext cx="7796463" cy="403057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7243"/>
          <a:stretch/>
        </p:blipFill>
        <p:spPr>
          <a:xfrm>
            <a:off x="0" y="0"/>
            <a:ext cx="7796463" cy="43193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3223"/>
          <a:stretch/>
        </p:blipFill>
        <p:spPr>
          <a:xfrm>
            <a:off x="0" y="0"/>
            <a:ext cx="7796463" cy="459606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0077"/>
          <a:stretch/>
        </p:blipFill>
        <p:spPr>
          <a:xfrm>
            <a:off x="0" y="0"/>
            <a:ext cx="7796463" cy="481263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5356"/>
          <a:stretch/>
        </p:blipFill>
        <p:spPr>
          <a:xfrm>
            <a:off x="0" y="0"/>
            <a:ext cx="7796463" cy="51374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1336"/>
          <a:stretch/>
        </p:blipFill>
        <p:spPr>
          <a:xfrm>
            <a:off x="0" y="0"/>
            <a:ext cx="7796463" cy="541421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21860"/>
          <a:stretch/>
        </p:blipFill>
        <p:spPr>
          <a:xfrm>
            <a:off x="0" y="0"/>
            <a:ext cx="7796463" cy="5378116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7315"/>
          <a:stretch/>
        </p:blipFill>
        <p:spPr>
          <a:xfrm>
            <a:off x="0" y="0"/>
            <a:ext cx="7796463" cy="5690937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13295"/>
          <a:stretch/>
        </p:blipFill>
        <p:spPr>
          <a:xfrm>
            <a:off x="0" y="0"/>
            <a:ext cx="7796463" cy="596766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9449"/>
          <a:stretch/>
        </p:blipFill>
        <p:spPr>
          <a:xfrm>
            <a:off x="0" y="0"/>
            <a:ext cx="7796463" cy="6232358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b="5953"/>
          <a:stretch/>
        </p:blipFill>
        <p:spPr>
          <a:xfrm>
            <a:off x="0" y="0"/>
            <a:ext cx="7796463" cy="647298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96463" cy="68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 info! (daarom uitroepteken)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5484" y="1407695"/>
            <a:ext cx="8708518" cy="4633667"/>
          </a:xfrm>
        </p:spPr>
        <p:txBody>
          <a:bodyPr>
            <a:noAutofit/>
          </a:bodyPr>
          <a:lstStyle/>
          <a:p>
            <a:r>
              <a:rPr lang="nl-NL" sz="2500" dirty="0" smtClean="0"/>
              <a:t>Onderaan bladzijde 70:</a:t>
            </a:r>
          </a:p>
          <a:p>
            <a:r>
              <a:rPr lang="nl-NL" sz="2500" dirty="0" smtClean="0"/>
              <a:t>Maak een tijdlijn!, lukt dit nog niet altijd ga hiermee weer oefenen!</a:t>
            </a:r>
          </a:p>
          <a:p>
            <a:r>
              <a:rPr lang="nl-NL" sz="2500" dirty="0" smtClean="0"/>
              <a:t>Baten-lasten moet je toerekenen aan de juiste periode </a:t>
            </a:r>
          </a:p>
          <a:p>
            <a:r>
              <a:rPr lang="nl-NL" sz="2500" dirty="0" smtClean="0"/>
              <a:t>Ontvangsten-uitgaven worden altijd geboekt in het jaar dat ze hebben plaatsgevonden.</a:t>
            </a:r>
          </a:p>
          <a:p>
            <a:endParaRPr lang="nl-NL" sz="2500" dirty="0"/>
          </a:p>
          <a:p>
            <a:r>
              <a:rPr lang="nl-NL" sz="2500" dirty="0" smtClean="0"/>
              <a:t>Terug naar voorbeeld van Tijn.</a:t>
            </a:r>
          </a:p>
          <a:p>
            <a:r>
              <a:rPr lang="nl-NL" sz="2500" dirty="0" smtClean="0"/>
              <a:t>De betaling van de boete vind plaats in 2018, dus dit wordt geboekt bij de ontvangsten-uitgaven van 2018.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681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1635</TotalTime>
  <Words>729</Words>
  <Application>Microsoft Office PowerPoint</Application>
  <PresentationFormat>Breedbeeld</PresentationFormat>
  <Paragraphs>152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Hoofdstuk 3:</vt:lpstr>
      <vt:lpstr>Kasstelsel: wanneer onhandig/gebrekkig.</vt:lpstr>
      <vt:lpstr>Het periodetoerekeningsstelsel. </vt:lpstr>
      <vt:lpstr>Voorbeeld:</vt:lpstr>
      <vt:lpstr>Maak opgave 50 en 51</vt:lpstr>
      <vt:lpstr>PowerPoint-presentatie</vt:lpstr>
      <vt:lpstr>Belangrijk info! (daarom uitroepteken)</vt:lpstr>
      <vt:lpstr>Maak opgave 52 en 53.</vt:lpstr>
      <vt:lpstr>PowerPoint-presentatie</vt:lpstr>
      <vt:lpstr>PowerPoint-presentatie</vt:lpstr>
      <vt:lpstr>Startopdracht: opgave 54</vt:lpstr>
      <vt:lpstr>PowerPoint-presentatie</vt:lpstr>
      <vt:lpstr>Het periodetoerekeningsstelsel</vt:lpstr>
      <vt:lpstr>Maak opgave 55 en 56.</vt:lpstr>
      <vt:lpstr>PowerPoint-presentatie</vt:lpstr>
      <vt:lpstr>Periodetoerekeningsstelsel en de balans.</vt:lpstr>
      <vt:lpstr>Maak opgave 57.</vt:lpstr>
      <vt:lpstr>PowerPoint-presentatie</vt:lpstr>
      <vt:lpstr>Er ontstaat overlopende posten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170</cp:revision>
  <dcterms:created xsi:type="dcterms:W3CDTF">2017-01-22T09:51:43Z</dcterms:created>
  <dcterms:modified xsi:type="dcterms:W3CDTF">2018-04-14T08:32:17Z</dcterms:modified>
</cp:coreProperties>
</file>